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37C"/>
    <a:srgbClr val="B3A369"/>
    <a:srgbClr val="EEB211"/>
    <a:srgbClr val="6B4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783" autoAdjust="0"/>
    <p:restoredTop sz="94660"/>
  </p:normalViewPr>
  <p:slideViewPr>
    <p:cSldViewPr snapToGrid="0" snapToObjects="1">
      <p:cViewPr varScale="1">
        <p:scale>
          <a:sx n="111" d="100"/>
          <a:sy n="111" d="100"/>
        </p:scale>
        <p:origin x="1090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2F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14350"/>
          </a:xfrm>
          <a:prstGeom prst="rect">
            <a:avLst/>
          </a:prstGeom>
          <a:solidFill>
            <a:srgbClr val="003057"/>
          </a:solidFill>
          <a:ln w="38100" cmpd="sng">
            <a:noFill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/>
          <p:cNvSpPr/>
          <p:nvPr/>
        </p:nvSpPr>
        <p:spPr>
          <a:xfrm>
            <a:off x="0" y="514350"/>
            <a:ext cx="12192000" cy="599926"/>
          </a:xfrm>
          <a:prstGeom prst="rect">
            <a:avLst/>
          </a:prstGeom>
          <a:solidFill>
            <a:srgbClr val="0030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3"/>
          <p:cNvSpPr/>
          <p:nvPr/>
        </p:nvSpPr>
        <p:spPr>
          <a:xfrm>
            <a:off x="0" y="1114276"/>
            <a:ext cx="3657600" cy="5267473"/>
          </a:xfrm>
          <a:prstGeom prst="rect">
            <a:avLst/>
          </a:prstGeom>
          <a:solidFill>
            <a:srgbClr val="F0F2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" name="Rounded Rectangle 4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76200" y="1180951"/>
            <a:ext cx="3495675" cy="2538561"/>
          </a:xfrm>
          <a:prstGeom prst="roundRect">
            <a:avLst>
              <a:gd name="adj" fmla="val 15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6" name="Rectangle 5"/>
          <p:cNvSpPr/>
          <p:nvPr/>
        </p:nvSpPr>
        <p:spPr>
          <a:xfrm>
            <a:off x="76200" y="1180951"/>
            <a:ext cx="38100" cy="2538561"/>
          </a:xfrm>
          <a:prstGeom prst="rect">
            <a:avLst/>
          </a:prstGeom>
          <a:solidFill>
            <a:srgbClr val="BFB37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7" name="Rounded Rectangle 6"/>
          <p:cNvSpPr/>
          <p:nvPr/>
        </p:nvSpPr>
        <p:spPr>
          <a:xfrm>
            <a:off x="76200" y="3776662"/>
            <a:ext cx="3495675" cy="2538561"/>
          </a:xfrm>
          <a:prstGeom prst="roundRect">
            <a:avLst>
              <a:gd name="adj" fmla="val 15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Multi-feature embedding using KDE.</a:t>
            </a:r>
          </a:p>
          <a:p>
            <a:pPr algn="ctr"/>
            <a:r>
              <a:rPr lang="en-US" dirty="0"/>
              <a:t>Manifold learning.</a:t>
            </a:r>
          </a:p>
          <a:p>
            <a:pPr algn="ctr"/>
            <a:r>
              <a:rPr lang="en-US" dirty="0"/>
              <a:t>Tensor analysis. </a:t>
            </a:r>
            <a:endParaRPr dirty="0"/>
          </a:p>
        </p:txBody>
      </p:sp>
      <p:sp>
        <p:nvSpPr>
          <p:cNvPr id="8" name="Rectangle 7"/>
          <p:cNvSpPr/>
          <p:nvPr/>
        </p:nvSpPr>
        <p:spPr>
          <a:xfrm>
            <a:off x="76200" y="3776662"/>
            <a:ext cx="38100" cy="2538561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657600" y="1114276"/>
            <a:ext cx="3657600" cy="5267473"/>
          </a:xfrm>
          <a:prstGeom prst="rect">
            <a:avLst/>
          </a:prstGeom>
          <a:solidFill>
            <a:srgbClr val="F0F2F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ounded Rectangle 9"/>
          <p:cNvSpPr/>
          <p:nvPr/>
        </p:nvSpPr>
        <p:spPr>
          <a:xfrm>
            <a:off x="3733799" y="1180951"/>
            <a:ext cx="3505200" cy="2538561"/>
          </a:xfrm>
          <a:prstGeom prst="roundRect">
            <a:avLst>
              <a:gd name="adj" fmla="val 15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3733799" y="1180951"/>
            <a:ext cx="38100" cy="2538561"/>
          </a:xfrm>
          <a:prstGeom prst="rect">
            <a:avLst/>
          </a:prstGeom>
          <a:solidFill>
            <a:srgbClr val="0030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ounded Rectangle 11"/>
          <p:cNvSpPr/>
          <p:nvPr/>
        </p:nvSpPr>
        <p:spPr>
          <a:xfrm>
            <a:off x="3733799" y="3776662"/>
            <a:ext cx="3505200" cy="2538561"/>
          </a:xfrm>
          <a:prstGeom prst="roundRect">
            <a:avLst>
              <a:gd name="adj" fmla="val 1500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733799" y="3776662"/>
            <a:ext cx="38100" cy="2538561"/>
          </a:xfrm>
          <a:prstGeom prst="rect">
            <a:avLst/>
          </a:prstGeom>
          <a:solidFill>
            <a:srgbClr val="B3A3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7315200" y="1114276"/>
            <a:ext cx="4876800" cy="5267473"/>
          </a:xfrm>
          <a:prstGeom prst="rect">
            <a:avLst/>
          </a:prstGeom>
          <a:solidFill>
            <a:srgbClr val="E8EC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14"/>
          <p:cNvSpPr/>
          <p:nvPr/>
        </p:nvSpPr>
        <p:spPr>
          <a:xfrm>
            <a:off x="7391400" y="1180951"/>
            <a:ext cx="4733925" cy="5131044"/>
          </a:xfrm>
          <a:prstGeom prst="roundRect">
            <a:avLst>
              <a:gd name="adj" fmla="val 1503"/>
            </a:avLst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</p:txBody>
      </p:sp>
      <p:sp>
        <p:nvSpPr>
          <p:cNvPr id="19" name="Rectangle 18"/>
          <p:cNvSpPr/>
          <p:nvPr/>
        </p:nvSpPr>
        <p:spPr>
          <a:xfrm>
            <a:off x="0" y="6381750"/>
            <a:ext cx="12192000" cy="476250"/>
          </a:xfrm>
          <a:prstGeom prst="rect">
            <a:avLst/>
          </a:prstGeom>
          <a:solidFill>
            <a:srgbClr val="00305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TextBox 19"/>
          <p:cNvSpPr txBox="1"/>
          <p:nvPr/>
        </p:nvSpPr>
        <p:spPr>
          <a:xfrm>
            <a:off x="228594" y="121976"/>
            <a:ext cx="4573624" cy="184666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/>
            <a:r>
              <a:rPr sz="1200" b="1" i="0" dirty="0">
                <a:solidFill>
                  <a:srgbClr val="FFFFFF"/>
                </a:solidFill>
                <a:latin typeface="Segoe UI"/>
              </a:rPr>
              <a:t>H. Milton Stewart School of Industrial and Systems Engineering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0588537" y="119059"/>
            <a:ext cx="947632" cy="213135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/>
            <a:r>
              <a:rPr sz="1385" b="1" i="0" dirty="0">
                <a:solidFill>
                  <a:srgbClr val="BFB37C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Georgia Tech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228594" y="542410"/>
            <a:ext cx="5773445" cy="464999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r>
              <a:rPr lang="en-US" sz="1511" b="1" dirty="0">
                <a:solidFill>
                  <a:srgbClr val="FFFFFF"/>
                </a:solidFill>
                <a:latin typeface="Georgia"/>
              </a:rPr>
              <a:t>Automated Characterization of Microstructure Data in Additive Manufacturing via Low-Dimensional Learning</a:t>
            </a:r>
            <a:endParaRPr sz="1511" b="1" i="0" dirty="0">
              <a:solidFill>
                <a:srgbClr val="FFFFFF"/>
              </a:solidFill>
              <a:latin typeface="Georgia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886918" y="502617"/>
            <a:ext cx="131446" cy="169277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1" i="0" dirty="0">
                <a:solidFill>
                  <a:srgbClr val="BFB37C"/>
                </a:solidFill>
                <a:latin typeface="Segoe UI"/>
              </a:rPr>
              <a:t>PI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86918" y="702001"/>
            <a:ext cx="1203856" cy="178894"/>
          </a:xfrm>
          <a:prstGeom prst="rect">
            <a:avLst/>
          </a:prstGeom>
          <a:noFill/>
        </p:spPr>
        <p:txBody>
          <a:bodyPr wrap="none" lIns="0" tIns="0" rIns="0" bIns="9524" anchor="t">
            <a:spAutoFit/>
          </a:bodyPr>
          <a:lstStyle/>
          <a:p>
            <a:r>
              <a:rPr lang="en-US" sz="1100" b="1" i="1" dirty="0">
                <a:solidFill>
                  <a:srgbClr val="FFFFFF"/>
                </a:solidFill>
                <a:latin typeface="Segoe UI"/>
              </a:rPr>
              <a:t>Kamran Paynabar</a:t>
            </a:r>
            <a:endParaRPr sz="1100" b="1" i="1" dirty="0">
              <a:solidFill>
                <a:srgbClr val="FFFFFF"/>
              </a:solidFill>
              <a:latin typeface="Segoe UI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0688353" y="502617"/>
            <a:ext cx="543418" cy="169277"/>
          </a:xfrm>
          <a:prstGeom prst="rect">
            <a:avLst/>
          </a:prstGeom>
          <a:noFill/>
        </p:spPr>
        <p:txBody>
          <a:bodyPr wrap="none" lIns="0" tIns="0" rIns="0" bIns="0" anchor="t">
            <a:spAutoFit/>
          </a:bodyPr>
          <a:lstStyle/>
          <a:p>
            <a:pPr algn="l"/>
            <a:r>
              <a:rPr sz="1100" b="1" i="0" dirty="0">
                <a:solidFill>
                  <a:srgbClr val="BFB37C"/>
                </a:solidFill>
                <a:latin typeface="Segoe UI"/>
              </a:rPr>
              <a:t>Sponsor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688353" y="702001"/>
            <a:ext cx="525785" cy="178894"/>
          </a:xfrm>
          <a:prstGeom prst="rect">
            <a:avLst/>
          </a:prstGeom>
          <a:noFill/>
        </p:spPr>
        <p:txBody>
          <a:bodyPr wrap="none" lIns="0" tIns="0" rIns="0" bIns="9524" anchor="t">
            <a:spAutoFit/>
          </a:bodyPr>
          <a:lstStyle/>
          <a:p>
            <a:pPr algn="l"/>
            <a:r>
              <a:rPr sz="1100" b="1" i="1" dirty="0">
                <a:solidFill>
                  <a:srgbClr val="FFFFFF"/>
                </a:solidFill>
                <a:latin typeface="Segoe UI"/>
              </a:rPr>
              <a:t>Sponsor</a:t>
            </a:r>
          </a:p>
        </p:txBody>
      </p:sp>
      <p:sp>
        <p:nvSpPr>
          <p:cNvPr id="30" name="TextBox 29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00019" y="1247594"/>
            <a:ext cx="3305279" cy="213519"/>
          </a:xfrm>
          <a:prstGeom prst="rect">
            <a:avLst/>
          </a:prstGeom>
          <a:noFill/>
        </p:spPr>
        <p:txBody>
          <a:bodyPr wrap="square" lIns="0" tIns="0" rIns="0" bIns="28574">
            <a:spAutoFit/>
          </a:bodyPr>
          <a:lstStyle/>
          <a:p>
            <a:pPr algn="l"/>
            <a:r>
              <a:rPr sz="1200" b="1" i="0" dirty="0">
                <a:solidFill>
                  <a:srgbClr val="B3A369"/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Segoe UI"/>
              </a:rPr>
              <a:t>Motivation &amp; Problem Description</a:t>
            </a:r>
          </a:p>
        </p:txBody>
      </p:sp>
      <p:sp>
        <p:nvSpPr>
          <p:cNvPr id="31" name="TextBox 30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4792" y="1476187"/>
            <a:ext cx="3200506" cy="2160581"/>
          </a:xfrm>
          <a:prstGeom prst="rect">
            <a:avLst/>
          </a:prstGeom>
          <a:noFill/>
        </p:spPr>
        <p:txBody>
          <a:bodyPr wrap="square" lIns="0" tIns="19049" rIns="0" bIns="19049">
            <a:normAutofit/>
          </a:bodyPr>
          <a:lstStyle/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i="1" dirty="0">
                <a:solidFill>
                  <a:srgbClr val="253040"/>
                </a:solidFill>
                <a:latin typeface="Segoe UI"/>
              </a:rPr>
              <a:t>Microstructural properties, including grain morphology and crystal orientation, impact mechanical performance and consistency.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i="1" dirty="0">
                <a:solidFill>
                  <a:srgbClr val="253040"/>
                </a:solidFill>
                <a:latin typeface="Segoe UI"/>
              </a:rPr>
              <a:t>Visual analysis and synthetic descriptors of both grain morphology and crystal orientation.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i="1" dirty="0">
                <a:solidFill>
                  <a:srgbClr val="253040"/>
                </a:solidFill>
                <a:latin typeface="Segoe UI"/>
              </a:rPr>
              <a:t>Using separate methods for morphology and RGB intensity maps for orientation.</a:t>
            </a:r>
            <a:endParaRPr lang="en-US" sz="1200" b="0" i="1" dirty="0">
              <a:solidFill>
                <a:srgbClr val="253040"/>
              </a:solidFill>
              <a:latin typeface="Segoe UI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00019" y="3843241"/>
            <a:ext cx="1423595" cy="213519"/>
          </a:xfrm>
          <a:prstGeom prst="rect">
            <a:avLst/>
          </a:prstGeom>
          <a:noFill/>
        </p:spPr>
        <p:txBody>
          <a:bodyPr wrap="none" lIns="0" tIns="0" rIns="0" bIns="28574">
            <a:spAutoFit/>
          </a:bodyPr>
          <a:lstStyle/>
          <a:p>
            <a:pPr algn="l"/>
            <a:r>
              <a:rPr sz="1200" b="1" i="0">
                <a:solidFill>
                  <a:srgbClr val="003057"/>
                </a:solidFill>
                <a:latin typeface="Segoe UI"/>
              </a:rPr>
              <a:t>Developed Solution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3857528" y="1247594"/>
            <a:ext cx="681405" cy="213519"/>
          </a:xfrm>
          <a:prstGeom prst="rect">
            <a:avLst/>
          </a:prstGeom>
          <a:noFill/>
        </p:spPr>
        <p:txBody>
          <a:bodyPr wrap="none" lIns="0" tIns="0" rIns="0" bIns="28574">
            <a:spAutoFit/>
          </a:bodyPr>
          <a:lstStyle/>
          <a:p>
            <a:pPr algn="l"/>
            <a:r>
              <a:rPr sz="1200" b="1" i="0" dirty="0">
                <a:solidFill>
                  <a:srgbClr val="003057"/>
                </a:solidFill>
                <a:latin typeface="Segoe UI"/>
              </a:rPr>
              <a:t>Objective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3857528" y="3843241"/>
            <a:ext cx="500265" cy="213519"/>
          </a:xfrm>
          <a:prstGeom prst="rect">
            <a:avLst/>
          </a:prstGeom>
          <a:noFill/>
        </p:spPr>
        <p:txBody>
          <a:bodyPr wrap="none" lIns="0" tIns="0" rIns="0" bIns="28574">
            <a:spAutoFit/>
          </a:bodyPr>
          <a:lstStyle/>
          <a:p>
            <a:pPr algn="l"/>
            <a:r>
              <a:rPr sz="1200" b="1" i="0" dirty="0">
                <a:solidFill>
                  <a:srgbClr val="B3A369"/>
                </a:solidFill>
                <a:latin typeface="Segoe UI"/>
              </a:rPr>
              <a:t>Impact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148600" y="6447310"/>
            <a:ext cx="1155766" cy="15388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/>
            <a:r>
              <a:rPr sz="1000" b="1" i="0" dirty="0">
                <a:solidFill>
                  <a:srgbClr val="BFB37C">
                    <a:alpha val="85000"/>
                  </a:srgbClr>
                </a:solidFill>
                <a:latin typeface="Segoe UI"/>
              </a:rPr>
              <a:t>Paper / Publication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148600" y="6630187"/>
            <a:ext cx="3672480" cy="163505"/>
          </a:xfrm>
          <a:prstGeom prst="rect">
            <a:avLst/>
          </a:prstGeom>
          <a:noFill/>
        </p:spPr>
        <p:txBody>
          <a:bodyPr wrap="none" lIns="0" tIns="0" rIns="0" bIns="9524">
            <a:spAutoFit/>
          </a:bodyPr>
          <a:lstStyle/>
          <a:p>
            <a:pPr algn="l"/>
            <a:r>
              <a:rPr sz="1000" b="1" i="1" dirty="0">
                <a:solidFill>
                  <a:srgbClr val="FFFFFF">
                    <a:alpha val="90000"/>
                  </a:srgbClr>
                </a:solidFill>
                <a:latin typeface="Segoe UI"/>
              </a:rPr>
              <a:t>Author(s), "Title of Paper," Journal / Conference Name, Year.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6140244" y="6447310"/>
            <a:ext cx="857607" cy="153888"/>
          </a:xfrm>
          <a:prstGeom prst="rect">
            <a:avLst/>
          </a:prstGeom>
          <a:noFill/>
        </p:spPr>
        <p:txBody>
          <a:bodyPr wrap="none" lIns="0" tIns="0" rIns="0" bIns="0">
            <a:spAutoFit/>
          </a:bodyPr>
          <a:lstStyle/>
          <a:p>
            <a:pPr algn="l"/>
            <a:r>
              <a:rPr sz="1000" b="1" i="0" dirty="0">
                <a:solidFill>
                  <a:srgbClr val="BFB37C">
                    <a:alpha val="85000"/>
                  </a:srgbClr>
                </a:solidFill>
                <a:latin typeface="Segoe UI"/>
              </a:rPr>
              <a:t>Website / URL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140244" y="6630187"/>
            <a:ext cx="2633734" cy="163505"/>
          </a:xfrm>
          <a:prstGeom prst="rect">
            <a:avLst/>
          </a:prstGeom>
          <a:noFill/>
        </p:spPr>
        <p:txBody>
          <a:bodyPr wrap="none" lIns="0" tIns="0" rIns="0" bIns="9524">
            <a:spAutoFit/>
          </a:bodyPr>
          <a:lstStyle/>
          <a:p>
            <a:pPr algn="l"/>
            <a:r>
              <a:rPr sz="1000" b="1" i="1" dirty="0">
                <a:solidFill>
                  <a:srgbClr val="FFFFFF">
                    <a:alpha val="90000"/>
                  </a:srgbClr>
                </a:solidFill>
                <a:latin typeface="Segoe UI"/>
              </a:rPr>
              <a:t>https://www.example.com/related-resource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B76A0778-1945-A8A0-B07C-013F21C7528A}"/>
              </a:ext>
            </a:extLst>
          </p:cNvPr>
          <p:cNvCxnSpPr>
            <a:cxnSpLocks/>
          </p:cNvCxnSpPr>
          <p:nvPr/>
        </p:nvCxnSpPr>
        <p:spPr>
          <a:xfrm>
            <a:off x="0" y="390163"/>
            <a:ext cx="12192000" cy="0"/>
          </a:xfrm>
          <a:prstGeom prst="line">
            <a:avLst/>
          </a:prstGeom>
          <a:ln w="38100">
            <a:solidFill>
              <a:srgbClr val="B3A3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95C14E24-1682-01BC-FF82-6ECE61FEC768}"/>
              </a:ext>
            </a:extLst>
          </p:cNvPr>
          <p:cNvCxnSpPr>
            <a:cxnSpLocks/>
          </p:cNvCxnSpPr>
          <p:nvPr/>
        </p:nvCxnSpPr>
        <p:spPr>
          <a:xfrm>
            <a:off x="75" y="1110882"/>
            <a:ext cx="12192000" cy="0"/>
          </a:xfrm>
          <a:prstGeom prst="line">
            <a:avLst/>
          </a:prstGeom>
          <a:ln w="9525">
            <a:solidFill>
              <a:srgbClr val="B3A3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4A7A8A3-C3EB-2669-9B06-9294CE6257A4}"/>
              </a:ext>
            </a:extLst>
          </p:cNvPr>
          <p:cNvCxnSpPr>
            <a:cxnSpLocks/>
          </p:cNvCxnSpPr>
          <p:nvPr/>
        </p:nvCxnSpPr>
        <p:spPr>
          <a:xfrm>
            <a:off x="-7545" y="6376302"/>
            <a:ext cx="12199620" cy="0"/>
          </a:xfrm>
          <a:prstGeom prst="line">
            <a:avLst/>
          </a:prstGeom>
          <a:ln w="9525">
            <a:solidFill>
              <a:srgbClr val="B3A3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2" name="Picture 31">
            <a:extLst>
              <a:ext uri="{FF2B5EF4-FFF2-40B4-BE49-F238E27FC236}">
                <a16:creationId xmlns:a16="http://schemas.microsoft.com/office/drawing/2014/main" id="{7F58A884-C89F-CCBA-5B29-5CCFF1F3B1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8981" y="1202183"/>
            <a:ext cx="2668626" cy="5146636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97BBF498-AB64-0E41-3AA5-A1734B1BBDF8}"/>
              </a:ext>
            </a:extLst>
          </p:cNvPr>
          <p:cNvSpPr txBox="1"/>
          <p:nvPr/>
        </p:nvSpPr>
        <p:spPr>
          <a:xfrm>
            <a:off x="323417" y="4077403"/>
            <a:ext cx="3200506" cy="2160581"/>
          </a:xfrm>
          <a:prstGeom prst="rect">
            <a:avLst/>
          </a:prstGeom>
          <a:noFill/>
        </p:spPr>
        <p:txBody>
          <a:bodyPr wrap="square" lIns="0" tIns="19049" rIns="0" bIns="19049">
            <a:normAutofit/>
          </a:bodyPr>
          <a:lstStyle/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i="1" dirty="0">
                <a:solidFill>
                  <a:srgbClr val="253040"/>
                </a:solidFill>
                <a:latin typeface="Segoe UI"/>
              </a:rPr>
              <a:t>Multi-feature embedding using KDE.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i="1" dirty="0">
                <a:solidFill>
                  <a:srgbClr val="253040"/>
                </a:solidFill>
                <a:latin typeface="Segoe UI"/>
              </a:rPr>
              <a:t>Manifold learning.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i="1" dirty="0">
                <a:solidFill>
                  <a:srgbClr val="253040"/>
                </a:solidFill>
                <a:latin typeface="Segoe UI"/>
              </a:rPr>
              <a:t>Tensor analysis. </a:t>
            </a:r>
            <a:endParaRPr lang="en-US" sz="1200" b="0" i="1" dirty="0">
              <a:solidFill>
                <a:srgbClr val="253040"/>
              </a:solidFill>
              <a:latin typeface="Segoe UI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D2B0AC5-A532-E8DD-A95B-6A0A1D4B8B0D}"/>
              </a:ext>
            </a:extLst>
          </p:cNvPr>
          <p:cNvSpPr txBox="1"/>
          <p:nvPr/>
        </p:nvSpPr>
        <p:spPr>
          <a:xfrm>
            <a:off x="3935886" y="1475918"/>
            <a:ext cx="3200506" cy="2160581"/>
          </a:xfrm>
          <a:prstGeom prst="rect">
            <a:avLst/>
          </a:prstGeom>
          <a:noFill/>
        </p:spPr>
        <p:txBody>
          <a:bodyPr wrap="square" lIns="0" tIns="19049" rIns="0" bIns="19049">
            <a:normAutofit/>
          </a:bodyPr>
          <a:lstStyle/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i="1" dirty="0">
                <a:solidFill>
                  <a:srgbClr val="253040"/>
                </a:solidFill>
                <a:latin typeface="Segoe UI"/>
              </a:rPr>
              <a:t>Develop a learning framework by integrating grain morphology and crystal orientation data for a microstructure characterization and classification.</a:t>
            </a:r>
            <a:endParaRPr lang="en-US" sz="1200" b="0" i="1" dirty="0">
              <a:solidFill>
                <a:srgbClr val="253040"/>
              </a:solidFill>
              <a:latin typeface="Segoe UI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E491FAB3-E5E4-E18C-4643-047CAF5C1CA9}"/>
              </a:ext>
            </a:extLst>
          </p:cNvPr>
          <p:cNvSpPr txBox="1"/>
          <p:nvPr/>
        </p:nvSpPr>
        <p:spPr>
          <a:xfrm>
            <a:off x="3935886" y="4091535"/>
            <a:ext cx="3200506" cy="2160581"/>
          </a:xfrm>
          <a:prstGeom prst="rect">
            <a:avLst/>
          </a:prstGeom>
          <a:noFill/>
        </p:spPr>
        <p:txBody>
          <a:bodyPr wrap="square" lIns="0" tIns="19049" rIns="0" bIns="19049">
            <a:normAutofit/>
          </a:bodyPr>
          <a:lstStyle/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i="1" dirty="0">
                <a:solidFill>
                  <a:srgbClr val="253040"/>
                </a:solidFill>
                <a:latin typeface="Segoe UI"/>
              </a:rPr>
              <a:t>Improving performance by automation.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i="1" dirty="0">
                <a:solidFill>
                  <a:srgbClr val="253040"/>
                </a:solidFill>
                <a:latin typeface="Segoe UI"/>
              </a:rPr>
              <a:t>Increasing accuracy.</a:t>
            </a:r>
          </a:p>
          <a:p>
            <a:pPr marL="171450" indent="-171450">
              <a:buClr>
                <a:srgbClr val="B3A369"/>
              </a:buClr>
              <a:buSzPct val="120000"/>
              <a:buFont typeface="Wingdings" panose="05000000000000000000" pitchFamily="2" charset="2"/>
              <a:buChar char="§"/>
            </a:pPr>
            <a:r>
              <a:rPr lang="en-US" sz="1200" i="1" dirty="0">
                <a:solidFill>
                  <a:srgbClr val="253040"/>
                </a:solidFill>
                <a:latin typeface="Segoe UI"/>
              </a:rPr>
              <a:t>Enabling classifying segments effectively.</a:t>
            </a:r>
            <a:endParaRPr lang="en-US" sz="1200" b="0" i="1" dirty="0">
              <a:solidFill>
                <a:srgbClr val="253040"/>
              </a:solidFill>
              <a:latin typeface="Segoe U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19049" rIns="0" bIns="19049">
        <a:normAutofit/>
      </a:bodyPr>
      <a:lstStyle>
        <a:defPPr marL="171450" indent="-171450" algn="l">
          <a:buClr>
            <a:srgbClr val="B3A369"/>
          </a:buClr>
          <a:buFont typeface="Wingdings" panose="05000000000000000000" pitchFamily="2" charset="2"/>
          <a:buChar char="§"/>
          <a:defRPr sz="1000" b="0" i="1" dirty="0">
            <a:solidFill>
              <a:srgbClr val="253040"/>
            </a:solidFill>
            <a:latin typeface="Segoe UI"/>
          </a:defRPr>
        </a:defPPr>
      </a:lst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710</TotalTime>
  <Words>162</Words>
  <Application>Microsoft Office PowerPoint</Application>
  <PresentationFormat>Widescreen</PresentationFormat>
  <Paragraphs>28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Georgia</vt:lpstr>
      <vt:lpstr>Segoe UI</vt:lpstr>
      <vt:lpstr>Wingdings</vt:lpstr>
      <vt:lpstr>Office Theme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Jacobson, Scott E</dc:creator>
  <cp:keywords/>
  <dc:description>generated using python-pptx</dc:description>
  <cp:lastModifiedBy>Jacobson, Scott E</cp:lastModifiedBy>
  <cp:revision>7</cp:revision>
  <dcterms:created xsi:type="dcterms:W3CDTF">2026-06-03T21:15:01Z</dcterms:created>
  <dcterms:modified xsi:type="dcterms:W3CDTF">2026-06-05T21:46:50Z</dcterms:modified>
  <cp:category/>
</cp:coreProperties>
</file>