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0F5"/>
    <a:srgbClr val="BFB37C"/>
    <a:srgbClr val="B3A369"/>
    <a:srgbClr val="EEB211"/>
    <a:srgbClr val="6B4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83" autoAdjust="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45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BEAA7E-0E1B-4607-8737-313EDDA007D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4FCF2-ACC9-4AD9-BBB2-1F034D069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288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C4FCF2-ACC9-4AD9-BBB2-1F034D06962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978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0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514350"/>
          </a:xfrm>
          <a:prstGeom prst="rect">
            <a:avLst/>
          </a:prstGeom>
          <a:solidFill>
            <a:srgbClr val="003057"/>
          </a:solidFill>
          <a:ln w="38100" cmpd="sng">
            <a:noFill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3" name="Rectangle 2"/>
          <p:cNvSpPr/>
          <p:nvPr/>
        </p:nvSpPr>
        <p:spPr>
          <a:xfrm>
            <a:off x="0" y="514350"/>
            <a:ext cx="12192000" cy="599926"/>
          </a:xfrm>
          <a:prstGeom prst="rect">
            <a:avLst/>
          </a:prstGeom>
          <a:solidFill>
            <a:srgbClr val="0030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4" name="Rectangle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114276"/>
            <a:ext cx="3657600" cy="5267473"/>
          </a:xfrm>
          <a:prstGeom prst="rect">
            <a:avLst/>
          </a:prstGeom>
          <a:solidFill>
            <a:srgbClr val="F0F2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6200" y="1180951"/>
            <a:ext cx="3495675" cy="2538561"/>
          </a:xfrm>
          <a:prstGeom prst="roundRect">
            <a:avLst>
              <a:gd name="adj" fmla="val 15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6" name="Rectangle 5"/>
          <p:cNvSpPr/>
          <p:nvPr/>
        </p:nvSpPr>
        <p:spPr>
          <a:xfrm>
            <a:off x="76200" y="1180951"/>
            <a:ext cx="38100" cy="2538561"/>
          </a:xfrm>
          <a:prstGeom prst="rect">
            <a:avLst/>
          </a:prstGeom>
          <a:solidFill>
            <a:srgbClr val="B3A3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6200" y="3776662"/>
            <a:ext cx="3495675" cy="2538561"/>
          </a:xfrm>
          <a:prstGeom prst="roundRect">
            <a:avLst>
              <a:gd name="adj" fmla="val 15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6200" y="3776662"/>
            <a:ext cx="38100" cy="2538561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657600" y="1114276"/>
            <a:ext cx="3657600" cy="5267473"/>
          </a:xfrm>
          <a:prstGeom prst="rect">
            <a:avLst/>
          </a:prstGeom>
          <a:solidFill>
            <a:srgbClr val="F0F2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ed Rectangle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33799" y="1180951"/>
            <a:ext cx="3505200" cy="2538561"/>
          </a:xfrm>
          <a:prstGeom prst="roundRect">
            <a:avLst>
              <a:gd name="adj" fmla="val 15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3733799" y="1180951"/>
            <a:ext cx="38100" cy="2538561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33799" y="3776662"/>
            <a:ext cx="3505200" cy="2538561"/>
          </a:xfrm>
          <a:prstGeom prst="roundRect">
            <a:avLst>
              <a:gd name="adj" fmla="val 15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733799" y="3776662"/>
            <a:ext cx="38100" cy="2538561"/>
          </a:xfrm>
          <a:prstGeom prst="rect">
            <a:avLst/>
          </a:prstGeom>
          <a:solidFill>
            <a:srgbClr val="B3A3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>
            <a:spLocks/>
          </p:cNvSpPr>
          <p:nvPr/>
        </p:nvSpPr>
        <p:spPr>
          <a:xfrm>
            <a:off x="7359945" y="1180951"/>
            <a:ext cx="4733925" cy="5134272"/>
          </a:xfrm>
          <a:prstGeom prst="roundRect">
            <a:avLst>
              <a:gd name="adj" fmla="val 1503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10474" y="3357509"/>
            <a:ext cx="495287" cy="495287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0" y="6381750"/>
            <a:ext cx="12192000" cy="476250"/>
          </a:xfrm>
          <a:prstGeom prst="rect">
            <a:avLst/>
          </a:prstGeom>
          <a:solidFill>
            <a:srgbClr val="0030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28594" y="121976"/>
            <a:ext cx="4573624" cy="184666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l"/>
            <a:r>
              <a:rPr sz="1200" b="1" i="0" dirty="0">
                <a:solidFill>
                  <a:srgbClr val="FFFFFF"/>
                </a:solidFill>
                <a:latin typeface="Segoe UI"/>
              </a:rPr>
              <a:t>H. Milton Stewart School of Industrial and Systems Engineering</a:t>
            </a:r>
          </a:p>
        </p:txBody>
      </p:sp>
      <p:sp>
        <p:nvSpPr>
          <p:cNvPr id="21" name="TextBox 20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588537" y="119059"/>
            <a:ext cx="947632" cy="21313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l"/>
            <a:r>
              <a:rPr sz="1385" b="1" i="0" dirty="0">
                <a:solidFill>
                  <a:srgbClr val="BFB37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Georgia Tech</a:t>
            </a:r>
          </a:p>
        </p:txBody>
      </p:sp>
      <p:sp>
        <p:nvSpPr>
          <p:cNvPr id="22" name="TextBox 2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28594" y="542410"/>
            <a:ext cx="5773445" cy="2325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511" b="1" i="0" dirty="0">
                <a:solidFill>
                  <a:srgbClr val="FFFFFF"/>
                </a:solidFill>
                <a:latin typeface="Georgia"/>
              </a:rPr>
              <a:t>Research Project Title</a:t>
            </a:r>
            <a:endParaRPr lang="en-US" sz="1511" b="1" i="0" dirty="0">
              <a:solidFill>
                <a:srgbClr val="FFFFFF"/>
              </a:solidFill>
              <a:latin typeface="Georgia"/>
            </a:endParaRPr>
          </a:p>
        </p:txBody>
      </p:sp>
      <p:sp>
        <p:nvSpPr>
          <p:cNvPr id="24" name="TextBox 23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23090" y="502617"/>
            <a:ext cx="131446" cy="169277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1" i="0" dirty="0">
                <a:solidFill>
                  <a:srgbClr val="BFB37C"/>
                </a:solidFill>
                <a:latin typeface="Segoe UI"/>
              </a:rPr>
              <a:t>PI</a:t>
            </a:r>
          </a:p>
        </p:txBody>
      </p:sp>
      <p:sp>
        <p:nvSpPr>
          <p:cNvPr id="25" name="TextBox 24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23090" y="702001"/>
            <a:ext cx="1493999" cy="178894"/>
          </a:xfrm>
          <a:prstGeom prst="rect">
            <a:avLst/>
          </a:prstGeom>
          <a:noFill/>
        </p:spPr>
        <p:txBody>
          <a:bodyPr wrap="none" lIns="0" tIns="0" rIns="0" bIns="9524" anchor="t">
            <a:spAutoFit/>
          </a:bodyPr>
          <a:lstStyle/>
          <a:p>
            <a:pPr algn="l"/>
            <a:r>
              <a:rPr sz="1100" b="1" i="1" dirty="0">
                <a:solidFill>
                  <a:srgbClr val="FFFFFF"/>
                </a:solidFill>
                <a:latin typeface="Segoe UI"/>
              </a:rPr>
              <a:t>Faculty Member Name</a:t>
            </a:r>
          </a:p>
        </p:txBody>
      </p:sp>
      <p:sp>
        <p:nvSpPr>
          <p:cNvPr id="26" name="TextBox 25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943814" y="502617"/>
            <a:ext cx="896079" cy="169277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1" i="0" dirty="0">
                <a:solidFill>
                  <a:srgbClr val="BFB37C"/>
                </a:solidFill>
                <a:latin typeface="Segoe UI"/>
              </a:rPr>
              <a:t>Collaborators</a:t>
            </a:r>
          </a:p>
        </p:txBody>
      </p:sp>
      <p:sp>
        <p:nvSpPr>
          <p:cNvPr id="27" name="TextBox 26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943813" y="700883"/>
            <a:ext cx="2644724" cy="517448"/>
          </a:xfrm>
          <a:prstGeom prst="rect">
            <a:avLst/>
          </a:prstGeom>
          <a:noFill/>
        </p:spPr>
        <p:txBody>
          <a:bodyPr wrap="square" lIns="0" tIns="0" rIns="0" bIns="9524" anchor="t">
            <a:spAutoFit/>
          </a:bodyPr>
          <a:lstStyle/>
          <a:p>
            <a:r>
              <a:rPr sz="1100" b="1" i="1" dirty="0">
                <a:solidFill>
                  <a:srgbClr val="FFFFFF"/>
                </a:solidFill>
                <a:latin typeface="Segoe UI"/>
              </a:rPr>
              <a:t>Name 1</a:t>
            </a:r>
            <a:r>
              <a:rPr lang="en-US" sz="1100" b="1" i="1" dirty="0">
                <a:solidFill>
                  <a:srgbClr val="FFFFFF"/>
                </a:solidFill>
                <a:latin typeface="Segoe UI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Segoe UI"/>
              </a:rPr>
              <a:t> </a:t>
            </a:r>
            <a:r>
              <a:rPr lang="en-US" sz="1100" b="1" i="1" dirty="0">
                <a:solidFill>
                  <a:srgbClr val="FFFFFF"/>
                </a:solidFill>
                <a:latin typeface="Segoe UI"/>
              </a:rPr>
              <a:t>· </a:t>
            </a:r>
            <a:r>
              <a:rPr sz="1100" b="1" i="1" dirty="0">
                <a:solidFill>
                  <a:srgbClr val="FFFFFF"/>
                </a:solidFill>
                <a:latin typeface="Segoe UI"/>
              </a:rPr>
              <a:t> Name 2</a:t>
            </a:r>
            <a:br>
              <a:rPr lang="en-US" sz="1100" b="1" i="1" dirty="0">
                <a:solidFill>
                  <a:srgbClr val="FFFFFF"/>
                </a:solidFill>
                <a:latin typeface="Segoe UI"/>
              </a:rPr>
            </a:br>
            <a:r>
              <a:rPr lang="en-US" sz="1100" b="1" i="1" dirty="0">
                <a:solidFill>
                  <a:srgbClr val="FFFFFF"/>
                </a:solidFill>
                <a:latin typeface="Segoe UI"/>
              </a:rPr>
              <a:t>Name 3  ·  Name 4  </a:t>
            </a:r>
          </a:p>
          <a:p>
            <a:r>
              <a:rPr sz="1100" b="0" i="1" dirty="0">
                <a:solidFill>
                  <a:srgbClr val="FFFFFF"/>
                </a:solidFill>
                <a:latin typeface="Segoe UI"/>
              </a:rPr>
              <a:t>  </a:t>
            </a:r>
          </a:p>
        </p:txBody>
      </p:sp>
      <p:sp>
        <p:nvSpPr>
          <p:cNvPr id="28" name="TextBox 27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688353" y="502617"/>
            <a:ext cx="543418" cy="169277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1" i="0" dirty="0">
                <a:solidFill>
                  <a:srgbClr val="BFB37C"/>
                </a:solidFill>
                <a:latin typeface="Segoe UI"/>
              </a:rPr>
              <a:t>Sponsor</a:t>
            </a:r>
          </a:p>
        </p:txBody>
      </p:sp>
      <p:sp>
        <p:nvSpPr>
          <p:cNvPr id="29" name="TextBox 28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688353" y="702001"/>
            <a:ext cx="525785" cy="178894"/>
          </a:xfrm>
          <a:prstGeom prst="rect">
            <a:avLst/>
          </a:prstGeom>
          <a:noFill/>
        </p:spPr>
        <p:txBody>
          <a:bodyPr wrap="none" lIns="0" tIns="0" rIns="0" bIns="9524" anchor="t">
            <a:spAutoFit/>
          </a:bodyPr>
          <a:lstStyle/>
          <a:p>
            <a:pPr algn="l"/>
            <a:r>
              <a:rPr sz="1100" b="1" i="1" dirty="0">
                <a:solidFill>
                  <a:srgbClr val="FFFFFF"/>
                </a:solidFill>
                <a:latin typeface="Segoe UI"/>
              </a:rPr>
              <a:t>Sponsor</a:t>
            </a:r>
          </a:p>
        </p:txBody>
      </p:sp>
      <p:sp>
        <p:nvSpPr>
          <p:cNvPr id="30" name="TextBox 29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0019" y="1247594"/>
            <a:ext cx="3305279" cy="213519"/>
          </a:xfrm>
          <a:prstGeom prst="rect">
            <a:avLst/>
          </a:prstGeom>
          <a:noFill/>
        </p:spPr>
        <p:txBody>
          <a:bodyPr wrap="square" lIns="0" tIns="0" rIns="0" bIns="28574">
            <a:spAutoFit/>
          </a:bodyPr>
          <a:lstStyle/>
          <a:p>
            <a:pPr algn="l"/>
            <a:r>
              <a:rPr sz="1200" b="1" i="0" dirty="0">
                <a:solidFill>
                  <a:srgbClr val="B3A369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Segoe UI"/>
              </a:rPr>
              <a:t>Motivation &amp; Problem Description</a:t>
            </a:r>
          </a:p>
        </p:txBody>
      </p:sp>
      <p:sp>
        <p:nvSpPr>
          <p:cNvPr id="31" name="TextBox 30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4792" y="1476187"/>
            <a:ext cx="3200506" cy="2160581"/>
          </a:xfrm>
          <a:prstGeom prst="rect">
            <a:avLst/>
          </a:prstGeom>
          <a:noFill/>
        </p:spPr>
        <p:txBody>
          <a:bodyPr wrap="square" lIns="0" tIns="19049" rIns="0" bIns="19049">
            <a:normAutofit/>
          </a:bodyPr>
          <a:lstStyle/>
          <a:p>
            <a:pPr marL="171450" indent="-171450">
              <a:buClr>
                <a:srgbClr val="B3A36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rgbClr val="253040"/>
                </a:solidFill>
                <a:latin typeface="Segoe UI"/>
              </a:rPr>
              <a:t>(Describe the industry problem or challenge being addressed.)</a:t>
            </a:r>
          </a:p>
          <a:p>
            <a:pPr marL="171450" indent="-171450">
              <a:buClr>
                <a:srgbClr val="B3A36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rgbClr val="253040"/>
                </a:solidFill>
                <a:latin typeface="Segoe UI"/>
              </a:rPr>
              <a:t>(What data or process creates difficulty? Why is it hard to solve manually?)</a:t>
            </a:r>
          </a:p>
          <a:p>
            <a:pPr marL="171450" indent="-171450">
              <a:buClr>
                <a:srgbClr val="B3A36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rgbClr val="253040"/>
                </a:solidFill>
                <a:latin typeface="Segoe UI"/>
              </a:rPr>
              <a:t>(Any existing gaps or limitations in current approaches.)</a:t>
            </a:r>
            <a:endParaRPr sz="1200" b="0" dirty="0">
              <a:solidFill>
                <a:srgbClr val="253040"/>
              </a:solidFill>
              <a:latin typeface="Segoe UI"/>
            </a:endParaRPr>
          </a:p>
        </p:txBody>
      </p:sp>
      <p:sp>
        <p:nvSpPr>
          <p:cNvPr id="36" name="TextBox 35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0019" y="3843241"/>
            <a:ext cx="1423595" cy="213519"/>
          </a:xfrm>
          <a:prstGeom prst="rect">
            <a:avLst/>
          </a:prstGeom>
          <a:noFill/>
        </p:spPr>
        <p:txBody>
          <a:bodyPr wrap="none" lIns="0" tIns="0" rIns="0" bIns="28574">
            <a:spAutoFit/>
          </a:bodyPr>
          <a:lstStyle/>
          <a:p>
            <a:pPr algn="l"/>
            <a:r>
              <a:rPr sz="1200" b="1" i="0" dirty="0">
                <a:solidFill>
                  <a:srgbClr val="003057"/>
                </a:solidFill>
                <a:latin typeface="Segoe UI"/>
              </a:rPr>
              <a:t>Developed Solution</a:t>
            </a:r>
          </a:p>
        </p:txBody>
      </p:sp>
      <p:sp>
        <p:nvSpPr>
          <p:cNvPr id="42" name="TextBox 4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57528" y="1247594"/>
            <a:ext cx="681405" cy="213519"/>
          </a:xfrm>
          <a:prstGeom prst="rect">
            <a:avLst/>
          </a:prstGeom>
          <a:noFill/>
        </p:spPr>
        <p:txBody>
          <a:bodyPr wrap="none" lIns="0" tIns="0" rIns="0" bIns="28574">
            <a:spAutoFit/>
          </a:bodyPr>
          <a:lstStyle/>
          <a:p>
            <a:pPr algn="l"/>
            <a:r>
              <a:rPr sz="1200" b="1" i="0" dirty="0">
                <a:solidFill>
                  <a:srgbClr val="003057"/>
                </a:solidFill>
                <a:latin typeface="Segoe UI"/>
              </a:rPr>
              <a:t>Objective</a:t>
            </a:r>
          </a:p>
        </p:txBody>
      </p:sp>
      <p:sp>
        <p:nvSpPr>
          <p:cNvPr id="48" name="TextBox 47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57528" y="3843241"/>
            <a:ext cx="500265" cy="213519"/>
          </a:xfrm>
          <a:prstGeom prst="rect">
            <a:avLst/>
          </a:prstGeom>
          <a:noFill/>
        </p:spPr>
        <p:txBody>
          <a:bodyPr wrap="none" lIns="0" tIns="0" rIns="0" bIns="28574">
            <a:spAutoFit/>
          </a:bodyPr>
          <a:lstStyle/>
          <a:p>
            <a:pPr algn="l"/>
            <a:r>
              <a:rPr sz="1200" b="1" i="0" dirty="0">
                <a:solidFill>
                  <a:srgbClr val="B3A369"/>
                </a:solidFill>
                <a:latin typeface="Segoe UI"/>
              </a:rPr>
              <a:t>Impact</a:t>
            </a:r>
          </a:p>
        </p:txBody>
      </p:sp>
      <p:sp>
        <p:nvSpPr>
          <p:cNvPr id="57" name="TextBox 56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8600" y="6447310"/>
            <a:ext cx="654025" cy="153888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000" b="1" i="0" dirty="0">
                <a:solidFill>
                  <a:srgbClr val="BFB37C">
                    <a:alpha val="85000"/>
                  </a:srgbClr>
                </a:solidFill>
                <a:latin typeface="Segoe UI"/>
              </a:rPr>
              <a:t>References</a:t>
            </a:r>
            <a:endParaRPr sz="1000" b="1" i="0" dirty="0">
              <a:solidFill>
                <a:srgbClr val="BFB37C">
                  <a:alpha val="85000"/>
                </a:srgbClr>
              </a:solidFill>
              <a:latin typeface="Segoe UI"/>
            </a:endParaRPr>
          </a:p>
        </p:txBody>
      </p:sp>
      <p:sp>
        <p:nvSpPr>
          <p:cNvPr id="58" name="TextBox 57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8600" y="6630187"/>
            <a:ext cx="812723" cy="163505"/>
          </a:xfrm>
          <a:prstGeom prst="rect">
            <a:avLst/>
          </a:prstGeom>
          <a:noFill/>
        </p:spPr>
        <p:txBody>
          <a:bodyPr wrap="none" lIns="0" tIns="0" rIns="0" bIns="9524">
            <a:spAutoFit/>
          </a:bodyPr>
          <a:lstStyle/>
          <a:p>
            <a:pPr algn="l"/>
            <a:r>
              <a:rPr sz="1000" b="1" i="1" dirty="0">
                <a:solidFill>
                  <a:srgbClr val="FFFFFF">
                    <a:alpha val="90000"/>
                  </a:srgbClr>
                </a:solidFill>
                <a:latin typeface="Segoe UI"/>
              </a:rPr>
              <a:t>Title of Paper</a:t>
            </a:r>
          </a:p>
        </p:txBody>
      </p:sp>
      <p:sp>
        <p:nvSpPr>
          <p:cNvPr id="60" name="TextBox 59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40244" y="6630187"/>
            <a:ext cx="2633734" cy="163505"/>
          </a:xfrm>
          <a:prstGeom prst="rect">
            <a:avLst/>
          </a:prstGeom>
          <a:noFill/>
        </p:spPr>
        <p:txBody>
          <a:bodyPr wrap="none" lIns="0" tIns="0" rIns="0" bIns="9524">
            <a:spAutoFit/>
          </a:bodyPr>
          <a:lstStyle/>
          <a:p>
            <a:pPr algn="l"/>
            <a:r>
              <a:rPr sz="1000" b="1" i="1" dirty="0">
                <a:solidFill>
                  <a:srgbClr val="FFFFFF">
                    <a:alpha val="90000"/>
                  </a:srgbClr>
                </a:solidFill>
                <a:latin typeface="Segoe UI"/>
              </a:rPr>
              <a:t>https://www.example.com/related-resource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B76A0778-1945-A8A0-B07C-013F21C7528A}"/>
              </a:ext>
            </a:extLst>
          </p:cNvPr>
          <p:cNvCxnSpPr>
            <a:cxnSpLocks/>
          </p:cNvCxnSpPr>
          <p:nvPr/>
        </p:nvCxnSpPr>
        <p:spPr>
          <a:xfrm>
            <a:off x="0" y="390163"/>
            <a:ext cx="12192000" cy="0"/>
          </a:xfrm>
          <a:prstGeom prst="line">
            <a:avLst/>
          </a:prstGeom>
          <a:ln w="38100">
            <a:solidFill>
              <a:srgbClr val="B3A3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B8DE80C8-C393-B37E-0D3F-029253140A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5496" y="1461113"/>
            <a:ext cx="3200506" cy="2160581"/>
          </a:xfrm>
          <a:prstGeom prst="rect">
            <a:avLst/>
          </a:prstGeom>
          <a:pattFill prst="pct5">
            <a:fgClr>
              <a:srgbClr val="FFFFFF"/>
            </a:fgClr>
            <a:bgClr>
              <a:schemeClr val="bg1"/>
            </a:bgClr>
          </a:pattFill>
        </p:spPr>
        <p:txBody>
          <a:bodyPr wrap="square" lIns="0" tIns="19049" rIns="0" bIns="19049">
            <a:normAutofit/>
          </a:bodyPr>
          <a:lstStyle/>
          <a:p>
            <a:pPr marL="171450" indent="-171450">
              <a:buClr>
                <a:srgbClr val="B3A36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rgbClr val="253040"/>
                </a:solidFill>
                <a:latin typeface="Segoe UI"/>
              </a:rPr>
              <a:t>(State the primary research or engineering objective in 1–2 sentences.)</a:t>
            </a:r>
          </a:p>
          <a:p>
            <a:pPr marL="171450" indent="-171450">
              <a:buClr>
                <a:srgbClr val="B3A36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rgbClr val="253040"/>
                </a:solidFill>
                <a:latin typeface="Segoe UI"/>
              </a:rPr>
              <a:t>(Optional: secondary objective or scope constraint.)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3C1EEB4-B076-4347-D779-703940016FB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4792" y="4073174"/>
            <a:ext cx="3200506" cy="2160581"/>
          </a:xfrm>
          <a:prstGeom prst="rect">
            <a:avLst/>
          </a:prstGeom>
          <a:noFill/>
        </p:spPr>
        <p:txBody>
          <a:bodyPr wrap="square" lIns="0" tIns="19049" rIns="0" bIns="19049">
            <a:normAutofit/>
          </a:bodyPr>
          <a:lstStyle/>
          <a:p>
            <a:pPr marL="171450" indent="-171450">
              <a:buClr>
                <a:srgbClr val="B3A36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rgbClr val="253040"/>
                </a:solidFill>
                <a:latin typeface="Segoe UI"/>
              </a:rPr>
              <a:t>(Describe the AI/ML method(s) developed or applied.)</a:t>
            </a:r>
          </a:p>
          <a:p>
            <a:pPr marL="171450" indent="-171450">
              <a:buClr>
                <a:srgbClr val="B3A36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rgbClr val="253040"/>
                </a:solidFill>
                <a:latin typeface="Segoe UI"/>
              </a:rPr>
              <a:t>(Key technical component 2.)</a:t>
            </a:r>
          </a:p>
          <a:p>
            <a:pPr marL="171450" indent="-171450">
              <a:buClr>
                <a:srgbClr val="B3A36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rgbClr val="253040"/>
                </a:solidFill>
                <a:latin typeface="Segoe UI"/>
              </a:rPr>
              <a:t>(Key technical component 3.)</a:t>
            </a:r>
            <a:endParaRPr sz="1200" b="0" dirty="0">
              <a:solidFill>
                <a:srgbClr val="253040"/>
              </a:solidFill>
              <a:latin typeface="Segoe UI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D646EB3-32BD-42A1-3B78-E8E7E06E59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5496" y="4073174"/>
            <a:ext cx="3200506" cy="2160581"/>
          </a:xfrm>
          <a:prstGeom prst="rect">
            <a:avLst/>
          </a:prstGeom>
          <a:noFill/>
        </p:spPr>
        <p:txBody>
          <a:bodyPr wrap="square" lIns="0" tIns="19049" rIns="0" bIns="19049">
            <a:normAutofit/>
          </a:bodyPr>
          <a:lstStyle/>
          <a:p>
            <a:pPr marL="171450" indent="-171450">
              <a:buClr>
                <a:srgbClr val="B3A36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rgbClr val="253040"/>
                </a:solidFill>
                <a:latin typeface="Segoe UI"/>
              </a:rPr>
              <a:t>(Quantified or qualitative improvement in efficiency, accuracy, or cost.)</a:t>
            </a:r>
          </a:p>
          <a:p>
            <a:pPr marL="171450" indent="-171450">
              <a:buClr>
                <a:srgbClr val="B3A36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rgbClr val="253040"/>
                </a:solidFill>
                <a:latin typeface="Segoe UI"/>
              </a:rPr>
              <a:t>(Broader applicability or scalability of the approach.)</a:t>
            </a:r>
            <a:endParaRPr sz="1200" b="0" dirty="0">
              <a:solidFill>
                <a:srgbClr val="253040"/>
              </a:solidFill>
              <a:latin typeface="Segoe U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19049" rIns="0" bIns="19049">
        <a:normAutofit/>
      </a:bodyPr>
      <a:lstStyle>
        <a:defPPr marL="171450" indent="-171450" algn="l">
          <a:buClr>
            <a:srgbClr val="B3A369"/>
          </a:buClr>
          <a:buFont typeface="Wingdings" panose="05000000000000000000" pitchFamily="2" charset="2"/>
          <a:buChar char="§"/>
          <a:defRPr sz="1000" b="0" i="1" dirty="0">
            <a:solidFill>
              <a:srgbClr val="253040"/>
            </a:solidFill>
            <a:latin typeface="Segoe UI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161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Georgia</vt:lpstr>
      <vt:lpstr>Segoe UI</vt:lpstr>
      <vt:lpstr>Wingdings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Jacobson, Scott E</dc:creator>
  <cp:keywords/>
  <dc:description>generated using python-pptx</dc:description>
  <cp:lastModifiedBy>Jacobson, Scott E</cp:lastModifiedBy>
  <cp:revision>13</cp:revision>
  <dcterms:created xsi:type="dcterms:W3CDTF">2026-06-03T21:15:01Z</dcterms:created>
  <dcterms:modified xsi:type="dcterms:W3CDTF">2026-06-09T17:21:08Z</dcterms:modified>
  <cp:category/>
</cp:coreProperties>
</file>